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  <p:sldId id="297" r:id="rId9"/>
    <p:sldId id="262" r:id="rId10"/>
    <p:sldId id="298" r:id="rId11"/>
    <p:sldId id="299" r:id="rId12"/>
    <p:sldId id="300" r:id="rId13"/>
    <p:sldId id="295" r:id="rId14"/>
    <p:sldId id="296" r:id="rId15"/>
    <p:sldId id="266" r:id="rId16"/>
  </p:sldIdLst>
  <p:sldSz cx="12192000" cy="6858000"/>
  <p:notesSz cx="6858000" cy="9144000"/>
  <p:embeddedFontLst>
    <p:embeddedFont>
      <p:font typeface="Bebas Neue" charset="0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Franklin Gothic Heavy" pitchFamily="34" charset="0"/>
      <p:regular r:id="rId22"/>
      <p:italic r:id="rId23"/>
    </p:embeddedFont>
    <p:embeddedFont>
      <p:font typeface="Impact" pitchFamily="34" charset="0"/>
      <p:regular r:id="rId24"/>
    </p:embeddedFont>
    <p:embeddedFont>
      <p:font typeface="Calibri Light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5B5"/>
    <a:srgbClr val="606060"/>
    <a:srgbClr val="FF0000"/>
    <a:srgbClr val="101010"/>
    <a:srgbClr val="181818"/>
    <a:srgbClr val="5C0000"/>
    <a:srgbClr val="0E0E0E"/>
    <a:srgbClr val="00B050"/>
    <a:srgbClr val="FFFF00"/>
    <a:srgbClr val="8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29" autoAdjust="0"/>
    <p:restoredTop sz="94660"/>
  </p:normalViewPr>
  <p:slideViewPr>
    <p:cSldViewPr snapToGrid="0">
      <p:cViewPr>
        <p:scale>
          <a:sx n="75" d="100"/>
          <a:sy n="75" d="100"/>
        </p:scale>
        <p:origin x="-926" y="-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975E6FD-0278-7A91-B43D-572C893FC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600" y="2680152"/>
            <a:ext cx="1828800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="" xmlns:a16="http://schemas.microsoft.com/office/drawing/2014/main" id="{898FAD92-4C3B-671E-16CE-09889669E6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87697" y="2675390"/>
            <a:ext cx="1828800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="" xmlns:a16="http://schemas.microsoft.com/office/drawing/2014/main" id="{3B5C8008-0304-0D33-029C-1850387F3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2675390"/>
            <a:ext cx="1828800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="" xmlns:a16="http://schemas.microsoft.com/office/drawing/2014/main" id="{AD262E7A-CA98-25D0-AC68-8D7E961427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5000" y="2685138"/>
            <a:ext cx="1828800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>
            <a:extLst>
              <a:ext uri="{FF2B5EF4-FFF2-40B4-BE49-F238E27FC236}">
                <a16:creationId xmlns="" xmlns:a16="http://schemas.microsoft.com/office/drawing/2014/main" id="{60FC1778-FA0D-EC63-FD72-5D69ECF042C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75503" y="2685138"/>
            <a:ext cx="1828800" cy="1828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18912588"/>
      </p:ext>
    </p:extLst>
  </p:cSld>
  <p:clrMapOvr>
    <a:masterClrMapping/>
  </p:clrMapOvr>
  <p:transition spd="slow">
    <p:push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AEC6EC-1A59-4462-B726-BA201D216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B9D6B30-FB8A-4D49-B9A8-2347CEE13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F8BAC3-F5DC-4C62-927B-F4BA5A8C9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89C7-EEC1-4E5B-AF60-D9CD03426B8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A507B28-8A39-473D-9909-18B0727F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967E29-5A46-4FEC-915E-B8AE40A4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BAC3C-56B8-472E-A72F-279C9AEC6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63273613"/>
      </p:ext>
    </p:extLst>
  </p:cSld>
  <p:clrMapOvr>
    <a:masterClrMapping/>
  </p:clrMapOvr>
  <p:transition spd="slow">
    <p:push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D7EAAE-B531-45A8-A047-15A54D3E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657D0A-24E2-4F02-B6A7-3AE2EE7E0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64A571-662C-4C99-8E20-9B2DB49D5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89C7-EEC1-4E5B-AF60-D9CD03426B8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9837317-8E4F-4D8E-8685-C0099339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94E379-5943-4483-B92D-6B973A83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BAC3C-56B8-472E-A72F-279C9AEC6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5196029"/>
      </p:ext>
    </p:extLst>
  </p:cSld>
  <p:clrMapOvr>
    <a:masterClrMapping/>
  </p:clrMapOvr>
  <p:transition spd="slow">
    <p:push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1D5ED4-8583-4441-B304-88EC6E978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E873C83-49B9-4067-9119-A1D32F21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92EC0A6-A497-4BED-A035-5269B342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89C7-EEC1-4E5B-AF60-D9CD03426B8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C285122-4464-4D1F-88CB-07D57344F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965859-780A-45DF-B086-1476DFFE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BAC3C-56B8-472E-A72F-279C9AEC6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5826778"/>
      </p:ext>
    </p:extLst>
  </p:cSld>
  <p:clrMapOvr>
    <a:masterClrMapping/>
  </p:clrMapOvr>
  <p:transition spd="slow">
    <p:push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749072-41F3-482E-8E7B-385EB88E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8AEA8DB-5CFD-4199-8CC8-32C630F96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3001355-0338-4E45-89E7-B56FA946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1F572BA-6B02-4278-BB13-E96CDBC42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3951F24-3E6C-4137-ADCB-66FA17B39A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359D400-650F-4045-BB53-27A220EC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89C7-EEC1-4E5B-AF60-D9CD03426B8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FA51A14-F0CD-4070-8023-24997E69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238F0CD-FA26-4B50-9DCC-7AB4D760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BAC3C-56B8-472E-A72F-279C9AEC6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965076"/>
      </p:ext>
    </p:extLst>
  </p:cSld>
  <p:clrMapOvr>
    <a:masterClrMapping/>
  </p:clrMapOvr>
  <p:transition spd="slow">
    <p:push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6E32EC-F955-4FED-86B5-EA306BFF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69BE04-7DBE-4970-AF88-3184EC04C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C509B11-EC89-41E1-B00D-3A8C79C3F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55B0F56-3BDA-477D-8EBF-A34D4915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89C7-EEC1-4E5B-AF60-D9CD03426B8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17A5CD5-62B0-43A4-9A45-077E986A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0DAC69F-57DC-4DBE-A721-03103C77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BAC3C-56B8-472E-A72F-279C9AEC6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01226354"/>
      </p:ext>
    </p:extLst>
  </p:cSld>
  <p:clrMapOvr>
    <a:masterClrMapping/>
  </p:clrMapOvr>
  <p:transition spd="slow">
    <p:push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9AD7E-3DA5-EEE4-2077-B93B6E21E4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47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60659753"/>
      </p:ext>
    </p:extLst>
  </p:cSld>
  <p:clrMapOvr>
    <a:masterClrMapping/>
  </p:clrMapOvr>
  <p:transition spd="slow">
    <p:push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FD9966-1875-484E-A66A-DB4DB416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8CC71E-40FA-47A7-96B6-FFCD28DC1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662D945-A600-44FC-9B3F-12223E5E1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EA9ECFD-123F-4BEE-AFCF-3176B5A0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89C7-EEC1-4E5B-AF60-D9CD03426B8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7F6128A-D107-499A-9DCB-71A9C5BB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D469861-A195-4845-95F0-E52D0CEC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BAC3C-56B8-472E-A72F-279C9AEC6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26368684"/>
      </p:ext>
    </p:extLst>
  </p:cSld>
  <p:clrMapOvr>
    <a:masterClrMapping/>
  </p:clrMapOvr>
  <p:transition spd="slow">
    <p:push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F2DBDF-3D03-4FD2-BA64-535AACEB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7784D9-0A1F-442F-AEFF-E81363C02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0D97BAA-63A1-423C-BCF2-FBAAD0FAF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834D3D0-9DDC-41A4-A812-EB6053CE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89C7-EEC1-4E5B-AF60-D9CD03426B8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73B071-8FDB-49D7-96D5-9C99D577B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6EF7B11-11C5-470A-82DF-303CD511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BAC3C-56B8-472E-A72F-279C9AEC6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53006038"/>
      </p:ext>
    </p:extLst>
  </p:cSld>
  <p:clrMapOvr>
    <a:masterClrMapping/>
  </p:clrMapOvr>
  <p:transition spd="slow">
    <p:push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BF195D-D6C4-49FA-BD85-F6B25F95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5C61225-0184-4F52-A501-4759EA0FD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E8FEAD9-4346-49F9-8F9B-227480C27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89C7-EEC1-4E5B-AF60-D9CD03426B8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04BDA2-FEF3-4F32-B038-1CF1C633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789877D-1498-45DA-8FC8-7F9EED13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BAC3C-56B8-472E-A72F-279C9AEC6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8378794"/>
      </p:ext>
    </p:extLst>
  </p:cSld>
  <p:clrMapOvr>
    <a:masterClrMapping/>
  </p:clrMapOvr>
  <p:transition spd="slow">
    <p:push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B34DE00-ED82-4621-ADA3-E160A9AC0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A4C2D6-BEC6-4703-9C4A-F3E54C28E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F83B16-162A-447A-9085-79C28FED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89C7-EEC1-4E5B-AF60-D9CD03426B8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974851-BB51-495D-A23E-60C3202E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BD0C21-8261-46D8-91DE-08EC98CE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BAC3C-56B8-472E-A72F-279C9AEC6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73384894"/>
      </p:ext>
    </p:extLst>
  </p:cSld>
  <p:clrMapOvr>
    <a:masterClrMapping/>
  </p:clrMapOvr>
  <p:transition spd="slow">
    <p:push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3F60E962-EFAE-4408-2B02-CD9FB415D1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60388"/>
            <a:ext cx="12192000" cy="62976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11">
            <a:extLst>
              <a:ext uri="{FF2B5EF4-FFF2-40B4-BE49-F238E27FC236}">
                <a16:creationId xmlns="" xmlns:a16="http://schemas.microsoft.com/office/drawing/2014/main" id="{67895EC5-BF34-EBEF-3D04-1E0D1E6493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6111" y="4267200"/>
            <a:ext cx="1417637" cy="2130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C4714531-F919-43DB-77C2-2859B34123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075" y="4267200"/>
            <a:ext cx="1417637" cy="213042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="" xmlns:a16="http://schemas.microsoft.com/office/drawing/2014/main" id="{C67E6F90-3F65-34CD-7DDD-AB708C77EE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250038" y="4267197"/>
            <a:ext cx="1417637" cy="21304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BE83CF4-847F-6538-421C-3A68F0B61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4149" y="4267200"/>
            <a:ext cx="1417637" cy="213042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EF481335-3E48-2BB6-2671-1AF85BD1EE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02185" y="4267200"/>
            <a:ext cx="1417637" cy="213042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31747488"/>
      </p:ext>
    </p:extLst>
  </p:cSld>
  <p:clrMapOvr>
    <a:masterClrMapping/>
  </p:clrMapOvr>
  <p:transition spd="slow">
    <p:push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CD53C572-FE1A-598E-0D80-0FE8976A92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178" y="691616"/>
            <a:ext cx="3272605" cy="491930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4382725"/>
      </p:ext>
    </p:extLst>
  </p:cSld>
  <p:clrMapOvr>
    <a:masterClrMapping/>
  </p:clrMapOvr>
  <p:transition spd="slow">
    <p:push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C2443F7E-A87C-F0A5-E99A-29A0B697B9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60388"/>
            <a:ext cx="12192000" cy="62976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6E2A39-65E3-1910-E882-4667C4029C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2850" y="1925638"/>
            <a:ext cx="2782888" cy="1652587"/>
          </a:xfrm>
          <a:prstGeom prst="round2Same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="" xmlns:a16="http://schemas.microsoft.com/office/drawing/2014/main" id="{F09859CD-E90D-D7F0-DB8E-CC3BB7632E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04313" y="1924877"/>
            <a:ext cx="2782888" cy="1652587"/>
          </a:xfrm>
          <a:prstGeom prst="round2Same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="" xmlns:a16="http://schemas.microsoft.com/office/drawing/2014/main" id="{7F52DF3F-61A3-D5F1-EC2F-1364B4099A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6502" y="1918414"/>
            <a:ext cx="2782888" cy="1652587"/>
          </a:xfrm>
          <a:prstGeom prst="round2Same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5924982"/>
      </p:ext>
    </p:extLst>
  </p:cSld>
  <p:clrMapOvr>
    <a:masterClrMapping/>
  </p:clrMapOvr>
  <p:transition spd="slow">
    <p:push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1531A307-DED9-36F4-F2D0-84D3A477AF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20700"/>
            <a:ext cx="12192000" cy="6337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06267529"/>
      </p:ext>
    </p:extLst>
  </p:cSld>
  <p:clrMapOvr>
    <a:masterClrMapping/>
  </p:clrMapOvr>
  <p:transition spd="slow">
    <p:push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FB9C9095-4EA6-75A4-7814-E3F332F91B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9841" y="1961988"/>
            <a:ext cx="1673859" cy="2047302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="" xmlns:a16="http://schemas.microsoft.com/office/drawing/2014/main" id="{B9255302-B9E1-65D6-CE85-3AC557E83A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39558" y="4230857"/>
            <a:ext cx="1673859" cy="204730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6">
            <a:extLst>
              <a:ext uri="{FF2B5EF4-FFF2-40B4-BE49-F238E27FC236}">
                <a16:creationId xmlns="" xmlns:a16="http://schemas.microsoft.com/office/drawing/2014/main" id="{5960C5DE-C2F4-7B69-E6B2-0AAE87424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173" y="1961988"/>
            <a:ext cx="1673859" cy="2047302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6">
            <a:extLst>
              <a:ext uri="{FF2B5EF4-FFF2-40B4-BE49-F238E27FC236}">
                <a16:creationId xmlns="" xmlns:a16="http://schemas.microsoft.com/office/drawing/2014/main" id="{6F5A4E43-DE1F-332E-3D9A-01F1818E3C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173" y="4230857"/>
            <a:ext cx="1673859" cy="204730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00633344"/>
      </p:ext>
    </p:extLst>
  </p:cSld>
  <p:clrMapOvr>
    <a:masterClrMapping/>
  </p:clrMapOvr>
  <p:transition spd="slow">
    <p:push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DBB5621B-3DB8-D60B-D104-A96AD94E8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55844" y="1206500"/>
            <a:ext cx="4081681" cy="2930525"/>
          </a:xfrm>
          <a:prstGeom prst="round2SameRect">
            <a:avLst>
              <a:gd name="adj1" fmla="val 20629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1520280"/>
      </p:ext>
    </p:extLst>
  </p:cSld>
  <p:clrMapOvr>
    <a:masterClrMapping/>
  </p:clrMapOvr>
  <p:transition spd="slow">
    <p:push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33FF4664-0037-BFAD-18C2-8501AF633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372" y="1453358"/>
            <a:ext cx="2701803" cy="1773936"/>
          </a:xfrm>
          <a:prstGeom prst="roundRect">
            <a:avLst>
              <a:gd name="adj" fmla="val 5212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="" xmlns:a16="http://schemas.microsoft.com/office/drawing/2014/main" id="{0CC9E875-4297-3BF3-8EB3-1B5E7DF7D6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3637" y="1452282"/>
            <a:ext cx="2701803" cy="1773936"/>
          </a:xfrm>
          <a:prstGeom prst="roundRect">
            <a:avLst>
              <a:gd name="adj" fmla="val 5212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="" xmlns:a16="http://schemas.microsoft.com/office/drawing/2014/main" id="{02EA8DC4-055A-B93C-75EF-B9DDB61AB4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17779" y="1453358"/>
            <a:ext cx="2701803" cy="1773936"/>
          </a:xfrm>
          <a:prstGeom prst="roundRect">
            <a:avLst>
              <a:gd name="adj" fmla="val 5212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="" xmlns:a16="http://schemas.microsoft.com/office/drawing/2014/main" id="{99EFECC8-87BB-8A7E-0ED7-D283EAFEA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12044" y="1452282"/>
            <a:ext cx="2701803" cy="1773936"/>
          </a:xfrm>
          <a:prstGeom prst="roundRect">
            <a:avLst>
              <a:gd name="adj" fmla="val 5212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8666721"/>
      </p:ext>
    </p:extLst>
  </p:cSld>
  <p:clrMapOvr>
    <a:masterClrMapping/>
  </p:clrMapOvr>
  <p:transition spd="slow">
    <p:push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A3AA7D08-2DCC-3234-55D7-C4C03C6CC0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5109" y="1658938"/>
            <a:ext cx="2066328" cy="3589923"/>
          </a:xfrm>
          <a:prstGeom prst="roundRect">
            <a:avLst>
              <a:gd name="adj" fmla="val 12365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="" xmlns:a16="http://schemas.microsoft.com/office/drawing/2014/main" id="{3180D72E-FACD-66FE-739F-E652173C73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0563" y="1658938"/>
            <a:ext cx="2066328" cy="3589923"/>
          </a:xfrm>
          <a:prstGeom prst="roundRect">
            <a:avLst>
              <a:gd name="adj" fmla="val 12365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="" xmlns:a16="http://schemas.microsoft.com/office/drawing/2014/main" id="{F3017683-2263-6F98-1B04-DAA9FE8E387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865059" y="2141659"/>
            <a:ext cx="1326941" cy="2500801"/>
          </a:xfrm>
          <a:prstGeom prst="roundRect">
            <a:avLst>
              <a:gd name="adj" fmla="val 12365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="" xmlns:a16="http://schemas.microsoft.com/office/drawing/2014/main" id="{9CBC3E43-ABED-D66B-CC9A-A226882118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3157" y="2178599"/>
            <a:ext cx="1326941" cy="2500801"/>
          </a:xfrm>
          <a:prstGeom prst="roundRect">
            <a:avLst>
              <a:gd name="adj" fmla="val 12365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86691032"/>
      </p:ext>
    </p:extLst>
  </p:cSld>
  <p:clrMapOvr>
    <a:masterClrMapping/>
  </p:clrMapOvr>
  <p:transition spd="slow">
    <p:push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8EC217D-E9BD-48FD-83B7-3D1D6787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B682EF1-BEE2-4A0A-9C62-BD654E022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4B611D2-B901-48BD-B549-A9489055A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489C7-EEC1-4E5B-AF60-D9CD03426B8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444953-A474-4877-A2F2-4BB12BA36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2940C3A-9FCC-4B88-9921-D6BAB64E5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BAC3C-56B8-472E-A72F-279C9AEC6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09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49" r:id="rId10"/>
    <p:sldLayoutId id="2147483650" r:id="rId11"/>
    <p:sldLayoutId id="2147483651" r:id="rId12"/>
    <p:sldLayoutId id="2147483653" r:id="rId13"/>
    <p:sldLayoutId id="2147483652" r:id="rId14"/>
    <p:sldLayoutId id="2147483654" r:id="rId15"/>
    <p:sldLayoutId id="2147483656" r:id="rId16"/>
    <p:sldLayoutId id="2147483657" r:id="rId17"/>
    <p:sldLayoutId id="2147483658" r:id="rId18"/>
    <p:sldLayoutId id="2147483659" r:id="rId19"/>
  </p:sldLayoutIdLst>
  <p:transition spd="slow">
    <p:push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mdb/tmdb-movie-metadat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owardsdatascience.com/text-vectorization-bag-of-words-bow-441d1bfce897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3" Type="http://schemas.openxmlformats.org/officeDocument/2006/relationships/image" Target="../media/image5.png"/><Relationship Id="rId12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svg"/><Relationship Id="rId15" Type="http://schemas.openxmlformats.org/officeDocument/2006/relationships/image" Target="../media/image9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A81CC84-0DBC-47B3-A0A5-C7A82F635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11"/>
            <a:ext cx="12192000" cy="68660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527205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hidden="1">
            <a:extLst>
              <a:ext uri="{FF2B5EF4-FFF2-40B4-BE49-F238E27FC236}">
                <a16:creationId xmlns="" xmlns:a16="http://schemas.microsoft.com/office/drawing/2014/main" id="{F54E02D2-24E5-B1A8-A834-E520F4C95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18" y="6587911"/>
            <a:ext cx="303501" cy="303501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="" xmlns:a16="http://schemas.microsoft.com/office/drawing/2014/main" id="{4701CA03-247F-60AF-1262-362B6A81B40B}"/>
              </a:ext>
            </a:extLst>
          </p:cNvPr>
          <p:cNvGrpSpPr/>
          <p:nvPr/>
        </p:nvGrpSpPr>
        <p:grpSpPr>
          <a:xfrm>
            <a:off x="0" y="1673"/>
            <a:ext cx="12192000" cy="6854653"/>
            <a:chOff x="0" y="1673"/>
            <a:chExt cx="12192000" cy="6854653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E01114F4-61B1-49B8-B695-8BE446388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ECAFF28E-4CA4-4EDD-8022-E6D48807BB11}"/>
                </a:ext>
              </a:extLst>
            </p:cNvPr>
            <p:cNvSpPr txBox="1"/>
            <p:nvPr/>
          </p:nvSpPr>
          <p:spPr>
            <a:xfrm>
              <a:off x="2657475" y="6229350"/>
              <a:ext cx="1943100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</a:t>
              </a: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pic>
        <p:nvPicPr>
          <p:cNvPr id="11" name="Picture 10" descr="WhatsApp Image 2024-11-27 at 3.13.10 A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" y="447040"/>
            <a:ext cx="10464799" cy="529494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87185413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hidden="1">
            <a:extLst>
              <a:ext uri="{FF2B5EF4-FFF2-40B4-BE49-F238E27FC236}">
                <a16:creationId xmlns="" xmlns:a16="http://schemas.microsoft.com/office/drawing/2014/main" id="{F54E02D2-24E5-B1A8-A834-E520F4C95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18" y="6587911"/>
            <a:ext cx="303501" cy="303501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="" xmlns:a16="http://schemas.microsoft.com/office/drawing/2014/main" id="{4701CA03-247F-60AF-1262-362B6A81B40B}"/>
              </a:ext>
            </a:extLst>
          </p:cNvPr>
          <p:cNvGrpSpPr/>
          <p:nvPr/>
        </p:nvGrpSpPr>
        <p:grpSpPr>
          <a:xfrm>
            <a:off x="0" y="1673"/>
            <a:ext cx="12192000" cy="6854653"/>
            <a:chOff x="0" y="1673"/>
            <a:chExt cx="12192000" cy="6854653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E01114F4-61B1-49B8-B695-8BE446388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ECAFF28E-4CA4-4EDD-8022-E6D48807BB11}"/>
                </a:ext>
              </a:extLst>
            </p:cNvPr>
            <p:cNvSpPr txBox="1"/>
            <p:nvPr/>
          </p:nvSpPr>
          <p:spPr>
            <a:xfrm>
              <a:off x="2657475" y="6229350"/>
              <a:ext cx="1943100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</a:t>
              </a: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pic>
        <p:nvPicPr>
          <p:cNvPr id="9" name="Picture 8" descr="WhatsApp Image 2024-11-27 at 3.13.29 A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7" y="862647"/>
            <a:ext cx="7362825" cy="149542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" name="Picture 9" descr="WhatsApp Image 2024-11-27 at 3.14.00 AM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40" y="2577643"/>
            <a:ext cx="7792720" cy="32818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87185413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hidden="1">
            <a:extLst>
              <a:ext uri="{FF2B5EF4-FFF2-40B4-BE49-F238E27FC236}">
                <a16:creationId xmlns="" xmlns:a16="http://schemas.microsoft.com/office/drawing/2014/main" id="{F54E02D2-24E5-B1A8-A834-E520F4C95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18" y="6587911"/>
            <a:ext cx="303501" cy="303501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="" xmlns:a16="http://schemas.microsoft.com/office/drawing/2014/main" id="{4701CA03-247F-60AF-1262-362B6A81B40B}"/>
              </a:ext>
            </a:extLst>
          </p:cNvPr>
          <p:cNvGrpSpPr/>
          <p:nvPr/>
        </p:nvGrpSpPr>
        <p:grpSpPr>
          <a:xfrm>
            <a:off x="0" y="1673"/>
            <a:ext cx="12192000" cy="6854653"/>
            <a:chOff x="0" y="1673"/>
            <a:chExt cx="12192000" cy="6854653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E01114F4-61B1-49B8-B695-8BE446388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ECAFF28E-4CA4-4EDD-8022-E6D48807BB11}"/>
                </a:ext>
              </a:extLst>
            </p:cNvPr>
            <p:cNvSpPr txBox="1"/>
            <p:nvPr/>
          </p:nvSpPr>
          <p:spPr>
            <a:xfrm>
              <a:off x="2657475" y="6229350"/>
              <a:ext cx="1943100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</a:t>
              </a: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pic>
        <p:nvPicPr>
          <p:cNvPr id="12" name="Picture 11" descr="WhatsApp Image 2024-11-27 at 3.14.14 A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" y="1299210"/>
            <a:ext cx="10058400" cy="19431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87185413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MMARY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C:\Users\dell\Downloads\WhatsApp Image 2024-11-27 at 10.05.00 A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" y="1300480"/>
            <a:ext cx="3535680" cy="21844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506337" y="886819"/>
            <a:ext cx="4911051" cy="132343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  <a:latin typeface="Bebas Neue" panose="020B0606020202050201" pitchFamily="34" charset="0"/>
              </a:rPr>
              <a:t>FUTURE WORK</a:t>
            </a:r>
            <a:endParaRPr lang="en-US" sz="80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64874" y="853441"/>
            <a:ext cx="5727126" cy="136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 err="1" smtClean="0">
                <a:solidFill>
                  <a:srgbClr val="FF0000"/>
                </a:solidFill>
                <a:latin typeface="Bebas Neue" panose="020B0606020202050201" pitchFamily="34" charset="0"/>
              </a:rPr>
              <a:t>REFERENCeS</a:t>
            </a:r>
            <a:endParaRPr lang="en-US" sz="80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716278" y="2489199"/>
            <a:ext cx="143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981200"/>
            <a:ext cx="579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1.Incorporate collaborative filtering for hybrid recommendations.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2.Use advanced NLP techniques like Word2Vec or BERT to improve text representation.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3.Add user feedback to further personalize recommendations.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22720" y="2265680"/>
            <a:ext cx="5669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Dataset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TMDB Movie Metadata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API</a:t>
            </a:r>
            <a:r>
              <a:rPr lang="en-US" dirty="0" smtClean="0">
                <a:solidFill>
                  <a:schemeClr val="bg1"/>
                </a:solidFill>
              </a:rPr>
              <a:t>: TMDB API Documentation.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Tools and Libraries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Python Libraries: </a:t>
            </a:r>
            <a:r>
              <a:rPr lang="en-US" dirty="0" err="1" smtClean="0">
                <a:solidFill>
                  <a:schemeClr val="bg1"/>
                </a:solidFill>
              </a:rPr>
              <a:t>streamlit</a:t>
            </a:r>
            <a:r>
              <a:rPr lang="en-US" dirty="0" smtClean="0">
                <a:solidFill>
                  <a:schemeClr val="bg1"/>
                </a:solidFill>
              </a:rPr>
              <a:t>, requests, pickle, </a:t>
            </a:r>
            <a:r>
              <a:rPr lang="en-US" dirty="0" err="1" smtClean="0">
                <a:solidFill>
                  <a:schemeClr val="bg1"/>
                </a:solidFill>
              </a:rPr>
              <a:t>sklearn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nltk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ast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Text </a:t>
            </a:r>
            <a:r>
              <a:rPr lang="en-US" dirty="0" err="1" smtClean="0">
                <a:solidFill>
                  <a:schemeClr val="bg1"/>
                </a:solidFill>
              </a:rPr>
              <a:t>Vectorization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rgbClr val="00B0F0"/>
                </a:solidFill>
                <a:hlinkClick r:id="rId4"/>
              </a:rPr>
              <a:t>Text </a:t>
            </a:r>
            <a:r>
              <a:rPr lang="en-US" dirty="0" err="1" smtClean="0">
                <a:solidFill>
                  <a:srgbClr val="00B0F0"/>
                </a:solidFill>
                <a:hlinkClick r:id="rId4"/>
              </a:rPr>
              <a:t>Vectorization</a:t>
            </a:r>
            <a:r>
              <a:rPr lang="en-US" dirty="0" smtClean="0">
                <a:solidFill>
                  <a:srgbClr val="00B0F0"/>
                </a:solidFill>
                <a:hlinkClick r:id="rId4"/>
              </a:rPr>
              <a:t>: Bag of Words</a:t>
            </a:r>
            <a:r>
              <a:rPr lang="en-US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LINKS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Recommendation Systems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https://youtu.be/1xtrIEwY_zY?si=0GDmL_SiUoYK0H0F</a:t>
            </a:r>
            <a:endParaRPr 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hidden="1">
            <a:extLst>
              <a:ext uri="{FF2B5EF4-FFF2-40B4-BE49-F238E27FC236}">
                <a16:creationId xmlns="" xmlns:a16="http://schemas.microsoft.com/office/drawing/2014/main" id="{02611952-DE58-3B83-45A1-8DA2C8B00D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18" y="6587911"/>
            <a:ext cx="303501" cy="3035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206C957-508C-46EB-99AA-66F096BFC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8342" t="47357" b="1"/>
          <a:stretch/>
        </p:blipFill>
        <p:spPr>
          <a:xfrm rot="16200000" flipV="1">
            <a:off x="-220342" y="707627"/>
            <a:ext cx="6298142" cy="58574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EE53DB7-19D7-4C72-A41B-6D9D0EFC4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150" t="56933" r="5600"/>
          <a:stretch/>
        </p:blipFill>
        <p:spPr>
          <a:xfrm rot="16200000">
            <a:off x="6433458" y="1099457"/>
            <a:ext cx="6858001" cy="4659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D7D655F-29DE-4528-9805-3428AC8647CB}"/>
              </a:ext>
            </a:extLst>
          </p:cNvPr>
          <p:cNvSpPr txBox="1"/>
          <p:nvPr/>
        </p:nvSpPr>
        <p:spPr>
          <a:xfrm>
            <a:off x="662608" y="1120675"/>
            <a:ext cx="4903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Bebas Neue" panose="020B0606020202050201" pitchFamily="34" charset="0"/>
              </a:rPr>
              <a:t>THANK YOU</a:t>
            </a:r>
          </a:p>
          <a:p>
            <a:r>
              <a:rPr lang="en-US" sz="7200" dirty="0">
                <a:solidFill>
                  <a:srgbClr val="FF0000"/>
                </a:solidFill>
                <a:latin typeface="Bebas Neue" panose="020B0606020202050201" pitchFamily="34" charset="0"/>
              </a:rPr>
              <a:t>FOR LISTENING!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B37840-2361-48B7-B4BA-43AE7F1E4E0D}"/>
              </a:ext>
            </a:extLst>
          </p:cNvPr>
          <p:cNvSpPr txBox="1"/>
          <p:nvPr/>
        </p:nvSpPr>
        <p:spPr>
          <a:xfrm>
            <a:off x="768627" y="3246783"/>
            <a:ext cx="139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100% Done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C01FE8A-785B-4A37-A549-9311438BFD10}"/>
              </a:ext>
            </a:extLst>
          </p:cNvPr>
          <p:cNvSpPr txBox="1"/>
          <p:nvPr/>
        </p:nvSpPr>
        <p:spPr>
          <a:xfrm>
            <a:off x="2040838" y="3273287"/>
            <a:ext cx="662608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F5EC572-6335-4EE3-ADFE-C3C06756D36B}"/>
              </a:ext>
            </a:extLst>
          </p:cNvPr>
          <p:cNvSpPr txBox="1"/>
          <p:nvPr/>
        </p:nvSpPr>
        <p:spPr>
          <a:xfrm>
            <a:off x="2729948" y="3246783"/>
            <a:ext cx="111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F87FB7C-27BA-4343-AFE5-3BCFC3F08A71}"/>
              </a:ext>
            </a:extLst>
          </p:cNvPr>
          <p:cNvSpPr txBox="1"/>
          <p:nvPr/>
        </p:nvSpPr>
        <p:spPr>
          <a:xfrm>
            <a:off x="768627" y="3585337"/>
            <a:ext cx="4041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Reporters: </a:t>
            </a:r>
            <a:r>
              <a:rPr lang="en-US" sz="14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Manveen</a:t>
            </a:r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Kaur</a:t>
            </a:r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Vidhi</a:t>
            </a:r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Goyal</a:t>
            </a:r>
            <a:endParaRPr lang="en-US" sz="1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Subject: </a:t>
            </a:r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Teacher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Dr </a:t>
            </a:r>
            <a:r>
              <a:rPr lang="en-US" sz="14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Sachin</a:t>
            </a:r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Kansal</a:t>
            </a:r>
            <a:endParaRPr lang="en-US" sz="1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66C91491-17FA-4A9A-AB1A-3760D6F8917E}"/>
              </a:ext>
            </a:extLst>
          </p:cNvPr>
          <p:cNvSpPr/>
          <p:nvPr/>
        </p:nvSpPr>
        <p:spPr>
          <a:xfrm>
            <a:off x="7532915" y="2896224"/>
            <a:ext cx="2305878" cy="68911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In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BC5D1A72-5059-4C08-8DB6-14439B214859}"/>
              </a:ext>
            </a:extLst>
          </p:cNvPr>
          <p:cNvSpPr/>
          <p:nvPr/>
        </p:nvSpPr>
        <p:spPr>
          <a:xfrm>
            <a:off x="7532915" y="3813696"/>
            <a:ext cx="2305878" cy="68911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6E4C9F7-739A-45D5-88F4-BF4D9A4AFAD1}"/>
              </a:ext>
            </a:extLst>
          </p:cNvPr>
          <p:cNvSpPr txBox="1"/>
          <p:nvPr/>
        </p:nvSpPr>
        <p:spPr>
          <a:xfrm>
            <a:off x="5680" y="6524269"/>
            <a:ext cx="1219199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      Clarifications        FAQ        About Us        Help Center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4E0F259-235A-DD17-32A0-80D408CD0DFA}"/>
              </a:ext>
            </a:extLst>
          </p:cNvPr>
          <p:cNvGrpSpPr/>
          <p:nvPr/>
        </p:nvGrpSpPr>
        <p:grpSpPr>
          <a:xfrm>
            <a:off x="0" y="0"/>
            <a:ext cx="12192000" cy="559860"/>
            <a:chOff x="0" y="0"/>
            <a:chExt cx="12192000" cy="559860"/>
          </a:xfrm>
        </p:grpSpPr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ECB732D3-79DD-5DBE-F4CC-C42BD4CF689A}"/>
                </a:ext>
              </a:extLst>
            </p:cNvPr>
            <p:cNvSpPr/>
            <p:nvPr/>
          </p:nvSpPr>
          <p:spPr>
            <a:xfrm>
              <a:off x="0" y="0"/>
              <a:ext cx="12192000" cy="5598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EFBDE56B-F2E9-8215-FFBF-F926D3BDC4CA}"/>
                </a:ext>
              </a:extLst>
            </p:cNvPr>
            <p:cNvSpPr txBox="1"/>
            <p:nvPr/>
          </p:nvSpPr>
          <p:spPr>
            <a:xfrm>
              <a:off x="350840" y="89766"/>
              <a:ext cx="1062506" cy="380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prstTxWarp prst="textDeflateBottom">
                <a:avLst>
                  <a:gd name="adj" fmla="val 86389"/>
                </a:avLst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Netflix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2167FA97-84EE-C025-F220-4CC498EBC050}"/>
                </a:ext>
              </a:extLst>
            </p:cNvPr>
            <p:cNvSpPr txBox="1"/>
            <p:nvPr/>
          </p:nvSpPr>
          <p:spPr>
            <a:xfrm>
              <a:off x="1726086" y="127866"/>
              <a:ext cx="685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E2656051-EB46-83A1-078F-EFCC47EBF822}"/>
                </a:ext>
              </a:extLst>
            </p:cNvPr>
            <p:cNvSpPr txBox="1"/>
            <p:nvPr/>
          </p:nvSpPr>
          <p:spPr>
            <a:xfrm>
              <a:off x="24118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TV Shows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1F5C01A0-9F56-F36A-7756-E64204B27F93}"/>
                </a:ext>
              </a:extLst>
            </p:cNvPr>
            <p:cNvSpPr txBox="1"/>
            <p:nvPr/>
          </p:nvSpPr>
          <p:spPr>
            <a:xfrm>
              <a:off x="33135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Movies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BC0C2FC8-9E51-ECC5-BAF5-27FBC398DB66}"/>
                </a:ext>
              </a:extLst>
            </p:cNvPr>
            <p:cNvSpPr txBox="1"/>
            <p:nvPr/>
          </p:nvSpPr>
          <p:spPr>
            <a:xfrm>
              <a:off x="4050186" y="127865"/>
              <a:ext cx="14489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&amp; Popular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57C8B907-1E1F-6143-4BA9-184A28E50CAD}"/>
                </a:ext>
              </a:extLst>
            </p:cNvPr>
            <p:cNvSpPr txBox="1"/>
            <p:nvPr/>
          </p:nvSpPr>
          <p:spPr>
            <a:xfrm>
              <a:off x="5277793" y="127864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List</a:t>
              </a:r>
            </a:p>
          </p:txBody>
        </p:sp>
        <p:pic>
          <p:nvPicPr>
            <p:cNvPr id="69" name="Graphic 4" descr="Magnifying glass with solid fill">
              <a:extLst>
                <a:ext uri="{FF2B5EF4-FFF2-40B4-BE49-F238E27FC236}">
                  <a16:creationId xmlns="" xmlns:a16="http://schemas.microsoft.com/office/drawing/2014/main" id="{50985D80-F830-A442-F8DD-AA11A76E8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41613" y="127745"/>
              <a:ext cx="277000" cy="2770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F418EBD8-E08F-BA85-5510-796AF9853F55}"/>
                </a:ext>
              </a:extLst>
            </p:cNvPr>
            <p:cNvSpPr txBox="1"/>
            <p:nvPr/>
          </p:nvSpPr>
          <p:spPr>
            <a:xfrm>
              <a:off x="9972761" y="128708"/>
              <a:ext cx="54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KIDS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41E1145A-C589-284E-4EAF-5E244CC06433}"/>
                </a:ext>
              </a:extLst>
            </p:cNvPr>
            <p:cNvGrpSpPr/>
            <p:nvPr/>
          </p:nvGrpSpPr>
          <p:grpSpPr>
            <a:xfrm>
              <a:off x="10696706" y="147164"/>
              <a:ext cx="203271" cy="213351"/>
              <a:chOff x="6619875" y="3076572"/>
              <a:chExt cx="576263" cy="6048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8F66C7C2-F631-52CE-A79E-2FBFA36C2E0C}"/>
                  </a:ext>
                </a:extLst>
              </p:cNvPr>
              <p:cNvSpPr/>
              <p:nvPr/>
            </p:nvSpPr>
            <p:spPr>
              <a:xfrm>
                <a:off x="6619875" y="3271838"/>
                <a:ext cx="576263" cy="157162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8292AD90-BA44-5029-051A-FF8208DC2AEB}"/>
                  </a:ext>
                </a:extLst>
              </p:cNvPr>
              <p:cNvSpPr/>
              <p:nvPr/>
            </p:nvSpPr>
            <p:spPr>
              <a:xfrm>
                <a:off x="6662739" y="3424237"/>
                <a:ext cx="252412" cy="257175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id="{E682C277-B914-6D0B-ECF5-FA258643CE6D}"/>
                  </a:ext>
                </a:extLst>
              </p:cNvPr>
              <p:cNvSpPr/>
              <p:nvPr/>
            </p:nvSpPr>
            <p:spPr>
              <a:xfrm>
                <a:off x="6908006" y="3424236"/>
                <a:ext cx="252412" cy="257175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="" xmlns:a16="http://schemas.microsoft.com/office/drawing/2014/main" id="{1DC67EFF-DE9E-F854-3EED-27EDD7318F11}"/>
                  </a:ext>
                </a:extLst>
              </p:cNvPr>
              <p:cNvSpPr/>
              <p:nvPr/>
            </p:nvSpPr>
            <p:spPr>
              <a:xfrm>
                <a:off x="6705601" y="3076572"/>
                <a:ext cx="216694" cy="195265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="" xmlns:a16="http://schemas.microsoft.com/office/drawing/2014/main" id="{4596553C-1F6A-F5A8-EBA6-74CF8A743F29}"/>
                  </a:ext>
                </a:extLst>
              </p:cNvPr>
              <p:cNvSpPr/>
              <p:nvPr/>
            </p:nvSpPr>
            <p:spPr>
              <a:xfrm>
                <a:off x="6922295" y="3162300"/>
                <a:ext cx="157161" cy="10953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Isosceles Triangle 71">
              <a:extLst>
                <a:ext uri="{FF2B5EF4-FFF2-40B4-BE49-F238E27FC236}">
                  <a16:creationId xmlns="" xmlns:a16="http://schemas.microsoft.com/office/drawing/2014/main" id="{0178D9E4-2177-4BDA-3861-80CBB9CCBFF3}"/>
                </a:ext>
              </a:extLst>
            </p:cNvPr>
            <p:cNvSpPr/>
            <p:nvPr/>
          </p:nvSpPr>
          <p:spPr>
            <a:xfrm flipV="1">
              <a:off x="11997467" y="266244"/>
              <a:ext cx="73870" cy="4571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Placeholder 21">
              <a:extLst>
                <a:ext uri="{FF2B5EF4-FFF2-40B4-BE49-F238E27FC236}">
                  <a16:creationId xmlns="" xmlns:a16="http://schemas.microsoft.com/office/drawing/2014/main" id="{BE42930F-D548-D748-340D-F5529947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60" r="260"/>
            <a:stretch>
              <a:fillRect/>
            </a:stretch>
          </p:blipFill>
          <p:spPr>
            <a:xfrm>
              <a:off x="11605819" y="134878"/>
              <a:ext cx="277000" cy="277000"/>
            </a:xfrm>
            <a:prstGeom prst="roundRect">
              <a:avLst/>
            </a:prstGeom>
          </p:spPr>
        </p:pic>
        <p:pic>
          <p:nvPicPr>
            <p:cNvPr id="74" name="Picture 2">
              <a:extLst>
                <a:ext uri="{FF2B5EF4-FFF2-40B4-BE49-F238E27FC236}">
                  <a16:creationId xmlns="" xmlns:a16="http://schemas.microsoft.com/office/drawing/2014/main" id="{08CCAACE-0443-4126-6745-A583C3E41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7044" y="167563"/>
              <a:ext cx="203271" cy="20327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0" cstate="print"/>
          <a:srcRect l="122" r="122"/>
          <a:stretch>
            <a:fillRect/>
          </a:stretch>
        </p:blipFill>
        <p:spPr bwMode="auto">
          <a:xfrm flipH="1">
            <a:off x="11601218" y="115409"/>
            <a:ext cx="303735" cy="30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0146841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7BAA942-4B33-4B45-904A-28E85C53707B}"/>
              </a:ext>
            </a:extLst>
          </p:cNvPr>
          <p:cNvSpPr txBox="1"/>
          <p:nvPr/>
        </p:nvSpPr>
        <p:spPr>
          <a:xfrm>
            <a:off x="2242930" y="2052430"/>
            <a:ext cx="7706139" cy="2753139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2683"/>
              </a:avLst>
            </a:prstTxWarp>
            <a:spAutoFit/>
          </a:bodyPr>
          <a:lstStyle/>
          <a:p>
            <a:pPr algn="ctr"/>
            <a:r>
              <a:rPr lang="en-US" sz="15000" dirty="0">
                <a:solidFill>
                  <a:srgbClr val="FF0000"/>
                </a:solidFill>
                <a:latin typeface="Bebas Neue" panose="020B0606020202050201" pitchFamily="34" charset="0"/>
              </a:rPr>
              <a:t>Netflix</a:t>
            </a:r>
          </a:p>
        </p:txBody>
      </p:sp>
    </p:spTree>
    <p:extLst>
      <p:ext uri="{BB962C8B-B14F-4D97-AF65-F5344CB8AC3E}">
        <p14:creationId xmlns="" xmlns:p14="http://schemas.microsoft.com/office/powerpoint/2010/main" val="351195645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2AEEB4D-C9FC-4235-A8C7-2B8CBAEACE59}"/>
              </a:ext>
            </a:extLst>
          </p:cNvPr>
          <p:cNvSpPr txBox="1"/>
          <p:nvPr/>
        </p:nvSpPr>
        <p:spPr>
          <a:xfrm>
            <a:off x="3856382" y="1417982"/>
            <a:ext cx="4479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Who’s Reporting?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C1E04A3-0C2D-487A-A918-895A9643A651}"/>
              </a:ext>
            </a:extLst>
          </p:cNvPr>
          <p:cNvSpPr txBox="1"/>
          <p:nvPr/>
        </p:nvSpPr>
        <p:spPr>
          <a:xfrm>
            <a:off x="3410879" y="4335953"/>
            <a:ext cx="186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Manveen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ADF89B1-DD9B-436A-A868-8CFD648C06B0}"/>
              </a:ext>
            </a:extLst>
          </p:cNvPr>
          <p:cNvSpPr txBox="1"/>
          <p:nvPr/>
        </p:nvSpPr>
        <p:spPr>
          <a:xfrm>
            <a:off x="6143297" y="4329239"/>
            <a:ext cx="186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Vidhi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Goyal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8B4470B-03E8-4A0C-AF6C-4BEEC6DFD87F}"/>
              </a:ext>
            </a:extLst>
          </p:cNvPr>
          <p:cNvSpPr txBox="1"/>
          <p:nvPr/>
        </p:nvSpPr>
        <p:spPr>
          <a:xfrm>
            <a:off x="4731025" y="5440018"/>
            <a:ext cx="2928731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REPORTERS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A96A901-C821-175E-B160-79816E16E1BA}"/>
              </a:ext>
            </a:extLst>
          </p:cNvPr>
          <p:cNvSpPr txBox="1"/>
          <p:nvPr/>
        </p:nvSpPr>
        <p:spPr>
          <a:xfrm>
            <a:off x="530550" y="312120"/>
            <a:ext cx="2000613" cy="6560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prstTxWarp prst="textDeflateBottom">
              <a:avLst>
                <a:gd name="adj" fmla="val 90272"/>
              </a:avLst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Bebas Neue" panose="020B0606020202050201" pitchFamily="34" charset="0"/>
              </a:rPr>
              <a:t>Netflix</a:t>
            </a:r>
            <a:endParaRPr lang="en-US" sz="16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/>
          <a:srcRect l="122" r="122"/>
          <a:stretch>
            <a:fillRect/>
          </a:stretch>
        </p:blipFill>
        <p:spPr bwMode="auto">
          <a:xfrm>
            <a:off x="3433763" y="2409825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164263" y="23876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95764500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hidden="1">
            <a:extLst>
              <a:ext uri="{FF2B5EF4-FFF2-40B4-BE49-F238E27FC236}">
                <a16:creationId xmlns="" xmlns:a16="http://schemas.microsoft.com/office/drawing/2014/main" id="{0A383681-42E6-8A3A-67A3-5115B81E26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18" y="6587911"/>
            <a:ext cx="303501" cy="3035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D413888-46A5-4B07-2BC1-58F1B82CDF2F}"/>
              </a:ext>
            </a:extLst>
          </p:cNvPr>
          <p:cNvSpPr/>
          <p:nvPr/>
        </p:nvSpPr>
        <p:spPr>
          <a:xfrm>
            <a:off x="0" y="4049486"/>
            <a:ext cx="12192000" cy="28208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B153F47-5F07-4EF0-8658-56E1CED37691}"/>
              </a:ext>
            </a:extLst>
          </p:cNvPr>
          <p:cNvSpPr txBox="1"/>
          <p:nvPr/>
        </p:nvSpPr>
        <p:spPr>
          <a:xfrm>
            <a:off x="510210" y="3808225"/>
            <a:ext cx="3873062" cy="400110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BFF198C-11AD-2E29-1B57-D85A2B2A182E}"/>
              </a:ext>
            </a:extLst>
          </p:cNvPr>
          <p:cNvGrpSpPr/>
          <p:nvPr/>
        </p:nvGrpSpPr>
        <p:grpSpPr>
          <a:xfrm>
            <a:off x="0" y="0"/>
            <a:ext cx="12192000" cy="559860"/>
            <a:chOff x="0" y="0"/>
            <a:chExt cx="12192000" cy="559860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EBD8EA0B-804E-1E33-D5E1-D4C1CBE54598}"/>
                </a:ext>
              </a:extLst>
            </p:cNvPr>
            <p:cNvSpPr/>
            <p:nvPr/>
          </p:nvSpPr>
          <p:spPr>
            <a:xfrm>
              <a:off x="0" y="0"/>
              <a:ext cx="12192000" cy="5598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A512802A-2410-61F4-1C86-9D02BBD00A85}"/>
                </a:ext>
              </a:extLst>
            </p:cNvPr>
            <p:cNvSpPr txBox="1"/>
            <p:nvPr/>
          </p:nvSpPr>
          <p:spPr>
            <a:xfrm>
              <a:off x="350840" y="89766"/>
              <a:ext cx="1062506" cy="380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prstTxWarp prst="textDeflateBottom">
                <a:avLst>
                  <a:gd name="adj" fmla="val 86389"/>
                </a:avLst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Netflix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E5A4A67-B664-02D0-2F41-766F93B96242}"/>
                </a:ext>
              </a:extLst>
            </p:cNvPr>
            <p:cNvSpPr txBox="1"/>
            <p:nvPr/>
          </p:nvSpPr>
          <p:spPr>
            <a:xfrm>
              <a:off x="1726086" y="127866"/>
              <a:ext cx="685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A9B64F56-5B0E-28F7-D957-B2087495BE4E}"/>
                </a:ext>
              </a:extLst>
            </p:cNvPr>
            <p:cNvSpPr txBox="1"/>
            <p:nvPr/>
          </p:nvSpPr>
          <p:spPr>
            <a:xfrm>
              <a:off x="24118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TV Shows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7394A61E-E6AD-732A-CC6C-4468A38CA65A}"/>
                </a:ext>
              </a:extLst>
            </p:cNvPr>
            <p:cNvSpPr txBox="1"/>
            <p:nvPr/>
          </p:nvSpPr>
          <p:spPr>
            <a:xfrm>
              <a:off x="33135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Movies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61B4C0C9-9CA0-D4AF-A970-AD286C4DA878}"/>
                </a:ext>
              </a:extLst>
            </p:cNvPr>
            <p:cNvSpPr txBox="1"/>
            <p:nvPr/>
          </p:nvSpPr>
          <p:spPr>
            <a:xfrm>
              <a:off x="4050186" y="127865"/>
              <a:ext cx="14489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&amp; Popular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EE22968-51AD-679D-7AFD-944ADCD79BCA}"/>
                </a:ext>
              </a:extLst>
            </p:cNvPr>
            <p:cNvSpPr txBox="1"/>
            <p:nvPr/>
          </p:nvSpPr>
          <p:spPr>
            <a:xfrm>
              <a:off x="5277793" y="127864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List</a:t>
              </a:r>
            </a:p>
          </p:txBody>
        </p:sp>
        <p:pic>
          <p:nvPicPr>
            <p:cNvPr id="33" name="Graphic 4" descr="Magnifying glass with solid fill">
              <a:extLst>
                <a:ext uri="{FF2B5EF4-FFF2-40B4-BE49-F238E27FC236}">
                  <a16:creationId xmlns="" xmlns:a16="http://schemas.microsoft.com/office/drawing/2014/main" id="{4D54D8E4-09D2-3F30-11C9-3B7FF579E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41613" y="127745"/>
              <a:ext cx="277000" cy="277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7838582-639D-4A46-F4CC-9A764DEEAFAD}"/>
                </a:ext>
              </a:extLst>
            </p:cNvPr>
            <p:cNvSpPr txBox="1"/>
            <p:nvPr/>
          </p:nvSpPr>
          <p:spPr>
            <a:xfrm>
              <a:off x="9972761" y="128708"/>
              <a:ext cx="54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KIDS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867C125D-BB54-CA5A-1BCF-8D5A1366AEDE}"/>
                </a:ext>
              </a:extLst>
            </p:cNvPr>
            <p:cNvGrpSpPr/>
            <p:nvPr/>
          </p:nvGrpSpPr>
          <p:grpSpPr>
            <a:xfrm>
              <a:off x="10696706" y="147164"/>
              <a:ext cx="203271" cy="213351"/>
              <a:chOff x="6619875" y="3076572"/>
              <a:chExt cx="576263" cy="60484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id="{069B7A70-4403-F31D-2255-41A24FC5C407}"/>
                  </a:ext>
                </a:extLst>
              </p:cNvPr>
              <p:cNvSpPr/>
              <p:nvPr/>
            </p:nvSpPr>
            <p:spPr>
              <a:xfrm>
                <a:off x="6619875" y="3271838"/>
                <a:ext cx="576263" cy="157162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408B1976-859F-ECE0-258E-A84704EBF9C3}"/>
                  </a:ext>
                </a:extLst>
              </p:cNvPr>
              <p:cNvSpPr/>
              <p:nvPr/>
            </p:nvSpPr>
            <p:spPr>
              <a:xfrm>
                <a:off x="6662739" y="3424237"/>
                <a:ext cx="252412" cy="257175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F52E2162-39CD-EA4F-7E78-A8DAB60EF5A4}"/>
                  </a:ext>
                </a:extLst>
              </p:cNvPr>
              <p:cNvSpPr/>
              <p:nvPr/>
            </p:nvSpPr>
            <p:spPr>
              <a:xfrm>
                <a:off x="6908006" y="3424236"/>
                <a:ext cx="252412" cy="257175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="" xmlns:a16="http://schemas.microsoft.com/office/drawing/2014/main" id="{9DB87BAB-02A4-293C-E72C-386889D0BAF1}"/>
                  </a:ext>
                </a:extLst>
              </p:cNvPr>
              <p:cNvSpPr/>
              <p:nvPr/>
            </p:nvSpPr>
            <p:spPr>
              <a:xfrm>
                <a:off x="6705601" y="3076572"/>
                <a:ext cx="216694" cy="195265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="" xmlns:a16="http://schemas.microsoft.com/office/drawing/2014/main" id="{E287ABD9-59DB-8C27-5725-0FB87012B6A6}"/>
                  </a:ext>
                </a:extLst>
              </p:cNvPr>
              <p:cNvSpPr/>
              <p:nvPr/>
            </p:nvSpPr>
            <p:spPr>
              <a:xfrm>
                <a:off x="6922295" y="3162300"/>
                <a:ext cx="157161" cy="10953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Isosceles Triangle 36">
              <a:extLst>
                <a:ext uri="{FF2B5EF4-FFF2-40B4-BE49-F238E27FC236}">
                  <a16:creationId xmlns="" xmlns:a16="http://schemas.microsoft.com/office/drawing/2014/main" id="{7ACC9D48-9931-C6F7-2D99-1E4AF027ECCA}"/>
                </a:ext>
              </a:extLst>
            </p:cNvPr>
            <p:cNvSpPr/>
            <p:nvPr/>
          </p:nvSpPr>
          <p:spPr>
            <a:xfrm flipV="1">
              <a:off x="11997467" y="266244"/>
              <a:ext cx="73870" cy="4571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Placeholder 21">
              <a:extLst>
                <a:ext uri="{FF2B5EF4-FFF2-40B4-BE49-F238E27FC236}">
                  <a16:creationId xmlns="" xmlns:a16="http://schemas.microsoft.com/office/drawing/2014/main" id="{9BD73884-AFDD-3ADE-0A01-DA7731F4C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60" r="260"/>
            <a:stretch>
              <a:fillRect/>
            </a:stretch>
          </p:blipFill>
          <p:spPr>
            <a:xfrm>
              <a:off x="11605819" y="134878"/>
              <a:ext cx="277000" cy="277000"/>
            </a:xfrm>
            <a:prstGeom prst="roundRect">
              <a:avLst/>
            </a:prstGeom>
          </p:spPr>
        </p:pic>
        <p:pic>
          <p:nvPicPr>
            <p:cNvPr id="13314" name="Picture 2">
              <a:extLst>
                <a:ext uri="{FF2B5EF4-FFF2-40B4-BE49-F238E27FC236}">
                  <a16:creationId xmlns="" xmlns:a16="http://schemas.microsoft.com/office/drawing/2014/main" id="{A405802C-9715-6A57-37C5-BC5CB3F4F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7044" y="167563"/>
              <a:ext cx="203271" cy="20327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4" cstate="print"/>
          <a:srcRect l="122" r="122"/>
          <a:stretch>
            <a:fillRect/>
          </a:stretch>
        </p:blipFill>
        <p:spPr bwMode="auto">
          <a:xfrm flipH="1">
            <a:off x="11601218" y="115409"/>
            <a:ext cx="303735" cy="30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60" descr="Untitled design (3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529331"/>
            <a:ext cx="12192000" cy="6328669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270859" y="1010093"/>
            <a:ext cx="116249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ebas Neue" panose="020B0606020202050201" pitchFamily="34" charset="0"/>
              </a:rPr>
              <a:t>MOVIE RECOMMENDATION </a:t>
            </a:r>
            <a:r>
              <a:rPr 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ebas Neue" panose="020B0606020202050201" pitchFamily="34" charset="0"/>
              </a:rPr>
              <a:t>MODEL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bas Neue" panose="020B0606020202050201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0936" y="2260121"/>
            <a:ext cx="254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PURPOSE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9948" y="3218455"/>
            <a:ext cx="139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OBJECTIVE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8190" y="2579299"/>
            <a:ext cx="70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build a movie recommendation system using machine learning techniques, allowing users to discover movies similar to their preferences.</a:t>
            </a:r>
          </a:p>
          <a:p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45057" y="3631721"/>
            <a:ext cx="746184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1.Create a user-friendly frontend using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Streamlit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to display recommendations.</a:t>
            </a:r>
          </a:p>
          <a:p>
            <a:pPr fontAlgn="base"/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2.Preprocess and analyze movie metadata to extract relevant features.</a:t>
            </a:r>
          </a:p>
          <a:p>
            <a:pPr fontAlgn="base"/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3.Use content-based filtering to recommend movies based on cosine similarity.</a:t>
            </a:r>
          </a:p>
          <a:p>
            <a:pPr fontAlgn="base"/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4.Integrate a movie poster API for a visually appealing user experience.</a:t>
            </a:r>
          </a:p>
          <a:p>
            <a:endParaRPr lang="en-US" dirty="0"/>
          </a:p>
        </p:txBody>
      </p:sp>
      <p:grpSp>
        <p:nvGrpSpPr>
          <p:cNvPr id="69" name="Group 3">
            <a:extLst>
              <a:ext uri="{FF2B5EF4-FFF2-40B4-BE49-F238E27FC236}">
                <a16:creationId xmlns="" xmlns:a16="http://schemas.microsoft.com/office/drawing/2014/main" id="{BB613BE6-82AC-CB59-84F8-E2F21139DC7C}"/>
              </a:ext>
            </a:extLst>
          </p:cNvPr>
          <p:cNvGrpSpPr/>
          <p:nvPr/>
        </p:nvGrpSpPr>
        <p:grpSpPr>
          <a:xfrm>
            <a:off x="483621" y="2089795"/>
            <a:ext cx="2803044" cy="506067"/>
            <a:chOff x="1191308" y="2949610"/>
            <a:chExt cx="2316598" cy="566383"/>
          </a:xfrm>
        </p:grpSpPr>
        <p:sp>
          <p:nvSpPr>
            <p:cNvPr id="70" name="Rectangle: Rounded Corners 5">
              <a:extLst>
                <a:ext uri="{FF2B5EF4-FFF2-40B4-BE49-F238E27FC236}">
                  <a16:creationId xmlns="" xmlns:a16="http://schemas.microsoft.com/office/drawing/2014/main" id="{D10087D1-8EAC-8F68-FC6D-FCC35732CEBC}"/>
                </a:ext>
              </a:extLst>
            </p:cNvPr>
            <p:cNvSpPr/>
            <p:nvPr/>
          </p:nvSpPr>
          <p:spPr>
            <a:xfrm>
              <a:off x="1191308" y="2949610"/>
              <a:ext cx="1721713" cy="5663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="" xmlns:a16="http://schemas.microsoft.com/office/drawing/2014/main" id="{7ED1B56F-277D-C0AC-FCC4-C540DEDFB47A}"/>
                </a:ext>
              </a:extLst>
            </p:cNvPr>
            <p:cNvSpPr/>
            <p:nvPr/>
          </p:nvSpPr>
          <p:spPr>
            <a:xfrm rot="5400000">
              <a:off x="1302402" y="3108149"/>
              <a:ext cx="246607" cy="2466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33A8DE23-9C7E-A706-54D6-894577C6D035}"/>
                </a:ext>
              </a:extLst>
            </p:cNvPr>
            <p:cNvSpPr txBox="1"/>
            <p:nvPr/>
          </p:nvSpPr>
          <p:spPr>
            <a:xfrm>
              <a:off x="1801296" y="3022174"/>
              <a:ext cx="1706610" cy="413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15">
            <a:extLst>
              <a:ext uri="{FF2B5EF4-FFF2-40B4-BE49-F238E27FC236}">
                <a16:creationId xmlns="" xmlns:a16="http://schemas.microsoft.com/office/drawing/2014/main" id="{89AC52CD-93BD-5CA2-5F5E-846BF3C50B8E}"/>
              </a:ext>
            </a:extLst>
          </p:cNvPr>
          <p:cNvGrpSpPr/>
          <p:nvPr/>
        </p:nvGrpSpPr>
        <p:grpSpPr>
          <a:xfrm>
            <a:off x="463230" y="3176724"/>
            <a:ext cx="2059986" cy="506067"/>
            <a:chOff x="2542195" y="2468334"/>
            <a:chExt cx="2059986" cy="506067"/>
          </a:xfrm>
        </p:grpSpPr>
        <p:sp>
          <p:nvSpPr>
            <p:cNvPr id="75" name="Rectangle: Rounded Corners 16">
              <a:extLst>
                <a:ext uri="{FF2B5EF4-FFF2-40B4-BE49-F238E27FC236}">
                  <a16:creationId xmlns="" xmlns:a16="http://schemas.microsoft.com/office/drawing/2014/main" id="{2136509F-E113-6EB0-6F3C-BFB65595958D}"/>
                </a:ext>
              </a:extLst>
            </p:cNvPr>
            <p:cNvSpPr/>
            <p:nvPr/>
          </p:nvSpPr>
          <p:spPr>
            <a:xfrm>
              <a:off x="2542195" y="2468334"/>
              <a:ext cx="2059986" cy="506067"/>
            </a:xfrm>
            <a:prstGeom prst="roundRect">
              <a:avLst/>
            </a:prstGeom>
            <a:solidFill>
              <a:srgbClr val="5C5C5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749C0D5B-96A2-227B-93AF-B60E75F66AA0}"/>
                </a:ext>
              </a:extLst>
            </p:cNvPr>
            <p:cNvSpPr/>
            <p:nvPr/>
          </p:nvSpPr>
          <p:spPr>
            <a:xfrm>
              <a:off x="2749550" y="2587625"/>
              <a:ext cx="261265" cy="26126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20">
              <a:extLst>
                <a:ext uri="{FF2B5EF4-FFF2-40B4-BE49-F238E27FC236}">
                  <a16:creationId xmlns="" xmlns:a16="http://schemas.microsoft.com/office/drawing/2014/main" id="{A5ABBB1E-9254-C9C2-1FAB-8B237A5FD44E}"/>
                </a:ext>
              </a:extLst>
            </p:cNvPr>
            <p:cNvSpPr/>
            <p:nvPr/>
          </p:nvSpPr>
          <p:spPr>
            <a:xfrm>
              <a:off x="2863553" y="2701464"/>
              <a:ext cx="27432" cy="914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3F9BDF86-9EAD-839B-7D64-2CA4A599DD4E}"/>
                </a:ext>
              </a:extLst>
            </p:cNvPr>
            <p:cNvSpPr/>
            <p:nvPr/>
          </p:nvSpPr>
          <p:spPr>
            <a:xfrm>
              <a:off x="2864191" y="2636521"/>
              <a:ext cx="27432" cy="274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888521" y="2182482"/>
            <a:ext cx="166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Franklin Gothic Heavy" pitchFamily="34" charset="0"/>
              </a:rPr>
              <a:t>PURPOSE</a:t>
            </a:r>
            <a:endParaRPr lang="en-US" b="1" dirty="0">
              <a:latin typeface="Franklin Gothic Heavy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09290" y="3243532"/>
            <a:ext cx="144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ranklin Gothic Heavy" pitchFamily="34" charset="0"/>
              </a:rPr>
              <a:t>OBJECTIVE</a:t>
            </a:r>
            <a:endParaRPr lang="en-US" dirty="0">
              <a:solidFill>
                <a:schemeClr val="bg1"/>
              </a:solidFill>
              <a:latin typeface="Franklin Gothic Heavy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1448" y="5157665"/>
            <a:ext cx="113839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     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12969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7275738-BA3A-F348-7DC7-E5C419B490AE}"/>
              </a:ext>
            </a:extLst>
          </p:cNvPr>
          <p:cNvGrpSpPr/>
          <p:nvPr/>
        </p:nvGrpSpPr>
        <p:grpSpPr>
          <a:xfrm>
            <a:off x="0" y="1673"/>
            <a:ext cx="12192000" cy="6854653"/>
            <a:chOff x="0" y="1673"/>
            <a:chExt cx="12192000" cy="6854653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E01114F4-61B1-49B8-B695-8BE446388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ECAFF28E-4CA4-4EDD-8022-E6D48807BB11}"/>
                </a:ext>
              </a:extLst>
            </p:cNvPr>
            <p:cNvSpPr txBox="1"/>
            <p:nvPr/>
          </p:nvSpPr>
          <p:spPr>
            <a:xfrm>
              <a:off x="2657475" y="6229350"/>
              <a:ext cx="1943100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LITERATURE REVIEW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</a:t>
              </a: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FEC6A1E-9561-4BF3-BAB8-556236CA4670}"/>
              </a:ext>
            </a:extLst>
          </p:cNvPr>
          <p:cNvSpPr txBox="1"/>
          <p:nvPr/>
        </p:nvSpPr>
        <p:spPr>
          <a:xfrm>
            <a:off x="4749553" y="475926"/>
            <a:ext cx="7442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  <a:latin typeface="Bebas Neue" panose="020B0606020202050201" pitchFamily="34" charset="0"/>
              </a:rPr>
              <a:t>LITERATURE REVIEW</a:t>
            </a:r>
            <a:endParaRPr lang="en-US" sz="80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3DA5A81-F8E7-4C33-9833-192B464467F8}"/>
              </a:ext>
            </a:extLst>
          </p:cNvPr>
          <p:cNvSpPr txBox="1"/>
          <p:nvPr/>
        </p:nvSpPr>
        <p:spPr>
          <a:xfrm>
            <a:off x="5373757" y="1563757"/>
            <a:ext cx="65068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1.Recommendation </a:t>
            </a:r>
            <a:r>
              <a:rPr lang="en-US" b="1" u="sng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Systems</a:t>
            </a:r>
            <a:r>
              <a:rPr lang="en-US" u="sng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b="1" u="sng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r>
              <a:rPr lang="en-US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-Based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Filtering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Relies on analyzing the features of items (e.g., genres, cast, crew) to recommend similar ones.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Example: If a user likes a sci-fi movie, the system suggests other sci-fi movies.</a:t>
            </a:r>
          </a:p>
          <a:p>
            <a:r>
              <a:rPr lang="en-US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2.Text </a:t>
            </a:r>
            <a:r>
              <a:rPr lang="en-US" b="1" u="sng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Vectorization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Bag of Words (</a:t>
            </a:r>
            <a:r>
              <a:rPr lang="en-US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BoW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):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Converts text into numerical vectors based on word frequency.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Cosine Similarity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Measures the closeness of vector representations to find similar items.</a:t>
            </a:r>
          </a:p>
          <a:p>
            <a:r>
              <a:rPr lang="en-US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3.Integration with APIs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TMDB API is used to fetch movie posters, enhancing the user interface.</a:t>
            </a:r>
          </a:p>
          <a:p>
            <a:r>
              <a:rPr lang="en-US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4.Applications</a:t>
            </a:r>
            <a:r>
              <a:rPr lang="en-US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Widely used by platforms like Netflix, Amazon, and YouTube to boost user engagement and retention.</a:t>
            </a:r>
          </a:p>
          <a:p>
            <a:pPr algn="just"/>
            <a:endParaRPr lang="en-U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dd a subhead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355" y="2544794"/>
            <a:ext cx="4304581" cy="3390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 descr="c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68" y="198407"/>
            <a:ext cx="4322794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1646416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AutoShape 4" descr="Data Preprocessing in Machine Learning - Python Gee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8" name="AutoShape 6" descr="Data Preprocessing in Machine Learning - Python Gee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 descr="Untitled design (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MI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98" y="1066423"/>
            <a:ext cx="6081287" cy="3741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27128" y="1587261"/>
            <a:ext cx="3634758" cy="35264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405759473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>
            <a:extLst>
              <a:ext uri="{FF2B5EF4-FFF2-40B4-BE49-F238E27FC236}">
                <a16:creationId xmlns="" xmlns:a16="http://schemas.microsoft.com/office/drawing/2014/main" id="{0689D187-7AC6-36C1-79CB-B070D6F04DD8}"/>
              </a:ext>
            </a:extLst>
          </p:cNvPr>
          <p:cNvGrpSpPr/>
          <p:nvPr/>
        </p:nvGrpSpPr>
        <p:grpSpPr>
          <a:xfrm>
            <a:off x="0" y="3347"/>
            <a:ext cx="12192000" cy="6854653"/>
            <a:chOff x="0" y="3347"/>
            <a:chExt cx="12192000" cy="6854653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E01114F4-61B1-49B8-B695-8BE446388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7"/>
              <a:ext cx="12192000" cy="685465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ECAFF28E-4CA4-4EDD-8022-E6D48807BB11}"/>
                </a:ext>
              </a:extLst>
            </p:cNvPr>
            <p:cNvSpPr txBox="1"/>
            <p:nvPr/>
          </p:nvSpPr>
          <p:spPr>
            <a:xfrm>
              <a:off x="2657474" y="6229350"/>
              <a:ext cx="2173317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 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</a:t>
              </a: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8441381-4885-465A-8221-33F5563FA47B}"/>
              </a:ext>
            </a:extLst>
          </p:cNvPr>
          <p:cNvSpPr/>
          <p:nvPr/>
        </p:nvSpPr>
        <p:spPr>
          <a:xfrm>
            <a:off x="-125936" y="475926"/>
            <a:ext cx="184730" cy="84330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9600" dirty="0" smtClean="0"/>
          </a:p>
          <a:p>
            <a:pPr algn="ctr"/>
            <a:endParaRPr lang="en-US" sz="9600" dirty="0" smtClean="0"/>
          </a:p>
          <a:p>
            <a:pPr algn="ctr"/>
            <a:endParaRPr lang="en-US" sz="3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FEC6A1E-9561-4BF3-BAB8-556236CA4670}"/>
              </a:ext>
            </a:extLst>
          </p:cNvPr>
          <p:cNvSpPr txBox="1"/>
          <p:nvPr/>
        </p:nvSpPr>
        <p:spPr>
          <a:xfrm>
            <a:off x="6215270" y="475926"/>
            <a:ext cx="4585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  <a:latin typeface="Bebas Neue" panose="020B0606020202050201" pitchFamily="34" charset="0"/>
              </a:rPr>
              <a:t>METHODOLGY</a:t>
            </a:r>
            <a:endParaRPr lang="en-US" sz="80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3DA5A81-F8E7-4C33-9833-192B464467F8}"/>
              </a:ext>
            </a:extLst>
          </p:cNvPr>
          <p:cNvSpPr txBox="1"/>
          <p:nvPr/>
        </p:nvSpPr>
        <p:spPr>
          <a:xfrm>
            <a:off x="6161103" y="1563758"/>
            <a:ext cx="5719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</a:rPr>
              <a:t>Text </a:t>
            </a:r>
            <a:r>
              <a:rPr lang="en-US" b="1" u="sng" dirty="0" err="1" smtClean="0">
                <a:solidFill>
                  <a:schemeClr val="bg1"/>
                </a:solidFill>
              </a:rPr>
              <a:t>Vectorization</a:t>
            </a:r>
            <a:r>
              <a:rPr lang="en-US" u="sng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Used </a:t>
            </a:r>
            <a:r>
              <a:rPr lang="en-US" dirty="0" err="1" smtClean="0">
                <a:solidFill>
                  <a:schemeClr val="bg1"/>
                </a:solidFill>
              </a:rPr>
              <a:t>CountVectorizer</a:t>
            </a:r>
            <a:r>
              <a:rPr lang="en-US" dirty="0" smtClean="0">
                <a:solidFill>
                  <a:schemeClr val="bg1"/>
                </a:solidFill>
              </a:rPr>
              <a:t> with a max feature limit of 5000 and removed stop words.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Represented each movie's tags as vectors for similarity calculations.</a:t>
            </a:r>
          </a:p>
          <a:p>
            <a:r>
              <a:rPr lang="en-US" b="1" u="sng" dirty="0" smtClean="0">
                <a:solidFill>
                  <a:schemeClr val="bg1"/>
                </a:solidFill>
              </a:rPr>
              <a:t>Similarity Calculation</a:t>
            </a:r>
            <a:r>
              <a:rPr lang="en-US" u="sng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Used </a:t>
            </a:r>
            <a:r>
              <a:rPr lang="en-US" b="1" dirty="0" smtClean="0">
                <a:solidFill>
                  <a:schemeClr val="bg1"/>
                </a:solidFill>
              </a:rPr>
              <a:t>cosine similarity</a:t>
            </a:r>
            <a:r>
              <a:rPr lang="en-US" dirty="0" smtClean="0">
                <a:solidFill>
                  <a:schemeClr val="bg1"/>
                </a:solidFill>
              </a:rPr>
              <a:t> to compute distances between movie vectors.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Stored similarity matrix for efficient lookup during recommendations.</a:t>
            </a:r>
          </a:p>
          <a:p>
            <a:r>
              <a:rPr lang="en-US" b="1" u="sng" dirty="0" smtClean="0">
                <a:solidFill>
                  <a:schemeClr val="bg1"/>
                </a:solidFill>
              </a:rPr>
              <a:t>Recommendation Logic</a:t>
            </a:r>
            <a:r>
              <a:rPr lang="en-US" u="sng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Retrieved the top 5 most similar movies for a given input title using sorted similarity scores.</a:t>
            </a:r>
          </a:p>
          <a:p>
            <a:pPr algn="just"/>
            <a:endParaRPr lang="en-U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CountVectoriz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7" y="1344284"/>
            <a:ext cx="4718651" cy="351239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="" xmlns:p14="http://schemas.microsoft.com/office/powerpoint/2010/main" val="405759473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ontend Implementation Framework Built the user interface using Streamlit. Features Dropdown for selecting movies. Button to generate recommendations. API Integration Fetched posters using TMDB A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86880" y="2367279"/>
            <a:ext cx="519176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Frontend Implementation: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Framework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Built the user interface using </a:t>
            </a:r>
            <a:r>
              <a:rPr lang="en-US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Streamlit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1"/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Features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Dropdown for selecting movies.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Button to generate recommendations.</a:t>
            </a:r>
          </a:p>
          <a:p>
            <a:pPr lvl="1"/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API Integration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Fetched posters using TMDB API for a better visual experience.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Recommendation Display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Leveraged </a:t>
            </a:r>
            <a:r>
              <a:rPr lang="en-US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Streamlit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columns (</a:t>
            </a:r>
            <a:r>
              <a:rPr lang="en-US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st.beta_columns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to organize recommended movies and posters side by side.</a:t>
            </a: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hidden="1">
            <a:extLst>
              <a:ext uri="{FF2B5EF4-FFF2-40B4-BE49-F238E27FC236}">
                <a16:creationId xmlns="" xmlns:a16="http://schemas.microsoft.com/office/drawing/2014/main" id="{F54E02D2-24E5-B1A8-A834-E520F4C95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818" y="6587911"/>
            <a:ext cx="303501" cy="30350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4701CA03-247F-60AF-1262-362B6A81B40B}"/>
              </a:ext>
            </a:extLst>
          </p:cNvPr>
          <p:cNvGrpSpPr/>
          <p:nvPr/>
        </p:nvGrpSpPr>
        <p:grpSpPr>
          <a:xfrm>
            <a:off x="0" y="1673"/>
            <a:ext cx="12192000" cy="6854653"/>
            <a:chOff x="0" y="1673"/>
            <a:chExt cx="12192000" cy="6854653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E01114F4-61B1-49B8-B695-8BE446388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ECAFF28E-4CA4-4EDD-8022-E6D48807BB11}"/>
                </a:ext>
              </a:extLst>
            </p:cNvPr>
            <p:cNvSpPr txBox="1"/>
            <p:nvPr/>
          </p:nvSpPr>
          <p:spPr>
            <a:xfrm>
              <a:off x="2657475" y="6229350"/>
              <a:ext cx="1943100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</a:t>
              </a: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FEC6A1E-9561-4BF3-BAB8-556236CA4670}"/>
              </a:ext>
            </a:extLst>
          </p:cNvPr>
          <p:cNvSpPr txBox="1"/>
          <p:nvPr/>
        </p:nvSpPr>
        <p:spPr>
          <a:xfrm>
            <a:off x="4267200" y="425126"/>
            <a:ext cx="3088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0" dirty="0" smtClean="0">
                <a:solidFill>
                  <a:srgbClr val="FF0000"/>
                </a:solidFill>
                <a:latin typeface="Bebas Neue" panose="020B0606020202050201" pitchFamily="34" charset="0"/>
              </a:rPr>
              <a:t>RESULTS</a:t>
            </a:r>
            <a:endParaRPr lang="en-US" sz="80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pic>
        <p:nvPicPr>
          <p:cNvPr id="11" name="Picture 10" descr="WhatsApp Image 2024-11-27 at 3.12.48 A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2" y="1511617"/>
            <a:ext cx="8867775" cy="3895725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387185413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491</Words>
  <Application>Microsoft Office PowerPoint</Application>
  <PresentationFormat>Custom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Bebas Neue</vt:lpstr>
      <vt:lpstr>Calibri</vt:lpstr>
      <vt:lpstr>Franklin Gothic Heavy</vt:lpstr>
      <vt:lpstr>Impact</vt:lpstr>
      <vt:lpstr>Calibri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</dc:creator>
  <cp:lastModifiedBy>dell</cp:lastModifiedBy>
  <cp:revision>96</cp:revision>
  <dcterms:created xsi:type="dcterms:W3CDTF">2021-03-08T10:08:44Z</dcterms:created>
  <dcterms:modified xsi:type="dcterms:W3CDTF">2024-11-27T04:36:48Z</dcterms:modified>
</cp:coreProperties>
</file>